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90" r:id="rId2"/>
    <p:sldId id="402" r:id="rId3"/>
    <p:sldId id="416" r:id="rId4"/>
    <p:sldId id="399" r:id="rId5"/>
    <p:sldId id="406" r:id="rId6"/>
    <p:sldId id="401" r:id="rId7"/>
    <p:sldId id="396" r:id="rId8"/>
    <p:sldId id="403" r:id="rId9"/>
    <p:sldId id="404" r:id="rId10"/>
    <p:sldId id="430" r:id="rId11"/>
    <p:sldId id="405" r:id="rId12"/>
    <p:sldId id="388" r:id="rId13"/>
    <p:sldId id="417" r:id="rId14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C1500F2-5342-4EB6-B91B-8B77F90B8B6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2037E1C-8263-4EA6-9CFD-96E57D6DF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9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48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36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09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44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5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7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80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50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71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35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95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92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e4139aa5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e4139aa5_8_3:notes"/>
          <p:cNvSpPr txBox="1">
            <a:spLocks noGrp="1"/>
          </p:cNvSpPr>
          <p:nvPr>
            <p:ph type="body" idx="1"/>
          </p:nvPr>
        </p:nvSpPr>
        <p:spPr>
          <a:xfrm>
            <a:off x="910343" y="5166204"/>
            <a:ext cx="5006887" cy="489429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10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Google Shape;96;p21"/>
          <p:cNvPicPr preferRelativeResize="0"/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460389" y="288563"/>
            <a:ext cx="8554788" cy="6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21"/>
          <p:cNvPicPr preferRelativeResize="0"/>
          <p:nvPr userDrawn="1"/>
        </p:nvPicPr>
        <p:blipFill rotWithShape="1">
          <a:blip r:embed="rId3" cstate="print">
            <a:alphaModFix/>
          </a:blip>
          <a:srcRect l="8282"/>
          <a:stretch/>
        </p:blipFill>
        <p:spPr>
          <a:xfrm>
            <a:off x="0" y="2298575"/>
            <a:ext cx="9406750" cy="25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5" y="435061"/>
            <a:ext cx="1815602" cy="85850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01602" y="3044094"/>
            <a:ext cx="5862714" cy="733535"/>
          </a:xfrm>
        </p:spPr>
        <p:txBody>
          <a:bodyPr>
            <a:normAutofit/>
          </a:bodyPr>
          <a:lstStyle/>
          <a:p>
            <a:pPr lvl="0" algn="l"/>
            <a:r>
              <a:rPr lang="ru-RU" sz="3200" b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Образец заголовка</a:t>
            </a:r>
            <a:endParaRPr lang="ru-RU" sz="3200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001602" y="3790806"/>
            <a:ext cx="9144000" cy="1655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algn="l"/>
            <a:r>
              <a:rPr lang="ru-RU" sz="2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063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5" y="302042"/>
            <a:ext cx="1461042" cy="6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05;p27"/>
          <p:cNvPicPr preferRelativeResize="0"/>
          <p:nvPr userDrawn="1"/>
        </p:nvPicPr>
        <p:blipFill rotWithShape="1">
          <a:blip r:embed="rId2" cstate="print">
            <a:alphaModFix/>
          </a:blip>
          <a:srcRect t="39443" r="5508" b="2104"/>
          <a:stretch/>
        </p:blipFill>
        <p:spPr>
          <a:xfrm>
            <a:off x="1097350" y="0"/>
            <a:ext cx="110946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6;p27"/>
          <p:cNvSpPr txBox="1"/>
          <p:nvPr userDrawn="1"/>
        </p:nvSpPr>
        <p:spPr>
          <a:xfrm>
            <a:off x="3838250" y="3239200"/>
            <a:ext cx="6300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ahoma"/>
              <a:buNone/>
            </a:pPr>
            <a:r>
              <a:rPr lang="en-US" sz="3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Спасибо</a:t>
            </a:r>
            <a:r>
              <a:rPr lang="en-US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</a:t>
            </a:r>
            <a:r>
              <a:rPr lang="en-US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внимание</a:t>
            </a:r>
            <a:r>
              <a:rPr lang="en-US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  <a:endParaRPr sz="2000" b="1" dirty="0">
              <a:solidFill>
                <a:srgbClr val="43434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76" y="377159"/>
            <a:ext cx="1472608" cy="6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80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43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271D-B2B6-4C33-BE62-68427E493723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443C-26DA-485B-B2E1-5270396CE7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softskills.rsv.ru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hyperlink" Target="https://rsv.ru/competitions/internship/1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xEqQXCiWDQ" TargetMode="External"/><Relationship Id="rId5" Type="http://schemas.openxmlformats.org/officeDocument/2006/relationships/hyperlink" Target="https://t.me/centr_kompetency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6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ininuniver.ru/tags/tsentr-kompetentsij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sv.ru/other-skills/124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rsv.ru/other-skills/13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sv.ru/other-skills/136/" TargetMode="External"/><Relationship Id="rId5" Type="http://schemas.openxmlformats.org/officeDocument/2006/relationships/hyperlink" Target="https://rsv.ru/other-skills/123/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rsv.ru/edu/courses/1/706/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5A930C-9838-804F-A534-AA177950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42" y="12700"/>
            <a:ext cx="12166600" cy="6845300"/>
          </a:xfrm>
          <a:prstGeom prst="rect">
            <a:avLst/>
          </a:prstGeom>
        </p:spPr>
      </p:pic>
      <p:sp>
        <p:nvSpPr>
          <p:cNvPr id="55" name="Google Shape;55;p11"/>
          <p:cNvSpPr txBox="1"/>
          <p:nvPr/>
        </p:nvSpPr>
        <p:spPr>
          <a:xfrm>
            <a:off x="4646815" y="2185724"/>
            <a:ext cx="7802548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Tahoma"/>
              </a:rPr>
              <a:t>Центр компетенций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>
              <a:solidFill>
                <a:srgbClr val="0A4A70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Tahoma"/>
              </a:rPr>
              <a:t>Нижегородский государственный педагогический университет  им. </a:t>
            </a:r>
            <a:r>
              <a:rPr lang="ru-RU" sz="2800" b="1" dirty="0" err="1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Tahoma"/>
              </a:rPr>
              <a:t>Козьмы</a:t>
            </a:r>
            <a:r>
              <a:rPr lang="ru-RU" sz="28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Tahoma"/>
              </a:rPr>
              <a:t> Минина</a:t>
            </a:r>
            <a:endParaRPr sz="2800" b="1" dirty="0">
              <a:solidFill>
                <a:srgbClr val="0A4A7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7;p13"/>
          <p:cNvSpPr txBox="1"/>
          <p:nvPr/>
        </p:nvSpPr>
        <p:spPr>
          <a:xfrm>
            <a:off x="4245000" y="5651379"/>
            <a:ext cx="784691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Проект АНО «Россия- страна возможностей</a:t>
            </a:r>
            <a:endParaRPr lang="ru-RU" sz="3200" b="1" dirty="0">
              <a:solidFill>
                <a:srgbClr val="0A4A70"/>
              </a:solidFill>
              <a:latin typeface="+mj-lt"/>
              <a:ea typeface="Tahoma"/>
              <a:cs typeface="Tahoma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1CD619-AA23-9947-B34D-88D32DF31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98" y="1088372"/>
            <a:ext cx="1631994" cy="12926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C6A537-4562-804A-A5EA-03D3096AE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0"/>
            <a:ext cx="46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841913" y="141316"/>
            <a:ext cx="11197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Проекты и конкурсы на платформе АНО «Россия-страна возможностей»</a:t>
            </a:r>
            <a:endParaRPr lang="ru-RU" sz="2800" b="1" dirty="0">
              <a:solidFill>
                <a:srgbClr val="0A4A70"/>
              </a:solidFill>
              <a:latin typeface="Calibri Light"/>
              <a:ea typeface="Tahoma"/>
              <a:cs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72" t="29298" r="21736" b="12303"/>
          <a:stretch/>
        </p:blipFill>
        <p:spPr>
          <a:xfrm>
            <a:off x="836593" y="889414"/>
            <a:ext cx="10989733" cy="5901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8952" t="43055" r="28023" b="33953"/>
          <a:stretch/>
        </p:blipFill>
        <p:spPr>
          <a:xfrm>
            <a:off x="11127441" y="773743"/>
            <a:ext cx="911715" cy="9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725486"/>
            <a:ext cx="1131247" cy="8960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CD9413-8B0D-478F-A822-EC5B72524BF1}"/>
              </a:ext>
            </a:extLst>
          </p:cNvPr>
          <p:cNvSpPr/>
          <p:nvPr/>
        </p:nvSpPr>
        <p:spPr>
          <a:xfrm>
            <a:off x="1115411" y="321735"/>
            <a:ext cx="10738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</a:rPr>
              <a:t>Как стать участником проекта «Центр компетенций»</a:t>
            </a:r>
            <a:endParaRPr lang="ru-RU" sz="2800" b="1" dirty="0">
              <a:solidFill>
                <a:srgbClr val="0A4A70"/>
              </a:solidFill>
              <a:latin typeface="+mj-lt"/>
              <a:ea typeface="Tahoma"/>
              <a:cs typeface="Tahom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016060-CB62-4B14-AE78-091F35150475}"/>
              </a:ext>
            </a:extLst>
          </p:cNvPr>
          <p:cNvSpPr/>
          <p:nvPr/>
        </p:nvSpPr>
        <p:spPr>
          <a:xfrm>
            <a:off x="4930922" y="1521152"/>
            <a:ext cx="6469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pc="-55" dirty="0">
              <a:cs typeface="Cambria"/>
            </a:endParaRPr>
          </a:p>
          <a:p>
            <a:endParaRPr lang="ru-RU" spc="-55" dirty="0">
              <a:cs typeface="Cambria"/>
            </a:endParaRPr>
          </a:p>
          <a:p>
            <a:pPr algn="just"/>
            <a:endParaRPr lang="ru-RU" spc="-55" dirty="0">
              <a:cs typeface="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9143" y="1097107"/>
            <a:ext cx="4920766" cy="558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3аполнить анкету согласия об обработке персональных данных </a:t>
            </a:r>
          </a:p>
          <a:p>
            <a:pPr marL="361950" lvl="0" indent="-36195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Зарегистрироваться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"Россия - страна возможностей"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  <a:tabLst>
                <a:tab pos="714375" algn="l"/>
              </a:tabLst>
            </a:pP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://softskills.rsv.ru/</a:t>
            </a:r>
            <a:endParaRPr lang="ru-RU" dirty="0"/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tabLst>
                <a:tab pos="714375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Внимание: при регистрации: в разделе Ваш Центр компетенций выбирать Корпоративный университет Правительства Нижегородской области </a:t>
            </a:r>
            <a:r>
              <a:rPr lang="ru-RU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разделе «ваше образование» указать НГПУ им. </a:t>
            </a:r>
            <a:r>
              <a:rPr lang="ru-RU" sz="1400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К.Минина</a:t>
            </a:r>
            <a:r>
              <a:rPr lang="ru-RU" sz="14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3.Пройти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основных тестов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«Россия – страна возможностей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»( и дополнительные тесты по желанию).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тестирования  будет составлен ваш индивидуальный профиль, а также рекомендации по развитию ваших компетенций (онлайн-тренинги и список литературы для саморазвития). Эти тесты помогут многое расставить в голове на свои места!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9575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1523" y="1897166"/>
            <a:ext cx="4136165" cy="30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6647" y="2041803"/>
            <a:ext cx="3059394" cy="262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6"/>
              </a:buBlip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Запускаем опцию для студентов по карьерному консультированию </a:t>
            </a:r>
            <a:r>
              <a:rPr lang="ru-RU" sz="1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выстраиванию индивидуальной траектории твоего развития. Ты можешь записаться на индивидуальную консультации, заполнив анкету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3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3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61821" t="40872" r="30102" b="44906"/>
          <a:stretch/>
        </p:blipFill>
        <p:spPr>
          <a:xfrm>
            <a:off x="8823621" y="4082755"/>
            <a:ext cx="1477108" cy="146304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8"/>
          <a:srcRect l="59314" t="40177" r="27568" b="36344"/>
          <a:stretch/>
        </p:blipFill>
        <p:spPr>
          <a:xfrm>
            <a:off x="773481" y="3063592"/>
            <a:ext cx="1213658" cy="1221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51158" t="39875" r="27557" b="21688"/>
          <a:stretch/>
        </p:blipFill>
        <p:spPr>
          <a:xfrm>
            <a:off x="773481" y="1125046"/>
            <a:ext cx="1298973" cy="13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725486"/>
            <a:ext cx="1131247" cy="8960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1544545" y="245189"/>
            <a:ext cx="933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ЦЕНТР КОМПЕТЕНЦИЙ МИНИНСКОГО УНИВЕРСИТЕТА</a:t>
            </a:r>
            <a:endParaRPr lang="ru-RU" sz="3200" b="1" dirty="0">
              <a:solidFill>
                <a:srgbClr val="0A4A70"/>
              </a:solidFill>
              <a:latin typeface="Calibri Light"/>
              <a:ea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522F3-ABE2-49BA-9074-B045EA3F57BC}"/>
              </a:ext>
            </a:extLst>
          </p:cNvPr>
          <p:cNvSpPr txBox="1"/>
          <p:nvPr/>
        </p:nvSpPr>
        <p:spPr>
          <a:xfrm>
            <a:off x="1348642" y="1157645"/>
            <a:ext cx="9449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Полезные ссылки</a:t>
            </a:r>
          </a:p>
          <a:p>
            <a:endParaRPr lang="ru-RU" u="sng" dirty="0"/>
          </a:p>
          <a:p>
            <a:r>
              <a:rPr lang="ru-RU" dirty="0" smtClean="0"/>
              <a:t>Телеграмм канал: </a:t>
            </a:r>
            <a:r>
              <a:rPr lang="ru-RU" u="sng" dirty="0" smtClean="0">
                <a:hlinkClick r:id="rId5"/>
              </a:rPr>
              <a:t>https://t.me/centr_kompetency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Видео  </a:t>
            </a:r>
            <a:r>
              <a:rPr lang="ru-RU" u="sng" dirty="0" smtClean="0">
                <a:hlinkClick r:id="rId6"/>
              </a:rPr>
              <a:t>https://www.youtube.com/watch?v=UxEqQXCiWDQ</a:t>
            </a:r>
            <a:endParaRPr lang="ru-RU" u="sng" dirty="0" smtClean="0"/>
          </a:p>
          <a:p>
            <a:endParaRPr lang="ru-RU" u="sng" dirty="0"/>
          </a:p>
          <a:p>
            <a:endParaRPr lang="ru-RU" dirty="0"/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66ACB-AE39-499F-84BE-0B4DFD13DF32}"/>
              </a:ext>
            </a:extLst>
          </p:cNvPr>
          <p:cNvSpPr txBox="1"/>
          <p:nvPr/>
        </p:nvSpPr>
        <p:spPr>
          <a:xfrm>
            <a:off x="5963175" y="4567630"/>
            <a:ext cx="5308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dirty="0">
                <a:hlinkClick r:id="rId7" tooltip="центркомпетеенций"/>
              </a:rPr>
              <a:t>#</a:t>
            </a:r>
            <a:r>
              <a:rPr lang="ru-RU" dirty="0" err="1">
                <a:hlinkClick r:id="rId7" tooltip="центркомпетеенций"/>
              </a:rPr>
              <a:t>центркомпетеен</a:t>
            </a:r>
            <a:r>
              <a:rPr lang="ru-RU" dirty="0">
                <a:hlinkClick r:id="rId7" tooltip="центркомпетеенций"/>
              </a:rPr>
              <a:t>...</a:t>
            </a:r>
            <a:r>
              <a:rPr lang="ru-RU" dirty="0">
                <a:hlinkClick r:id="rId7" tooltip="пройдиоценку"/>
              </a:rPr>
              <a:t>#</a:t>
            </a:r>
            <a:r>
              <a:rPr lang="ru-RU" dirty="0" err="1" smtClean="0">
                <a:hlinkClick r:id="rId7" tooltip="пройдиоценку"/>
              </a:rPr>
              <a:t>пройдиоценку</a:t>
            </a:r>
            <a:r>
              <a:rPr lang="ru-RU" dirty="0" err="1" smtClean="0">
                <a:hlinkClick r:id="rId7" tooltip="твоикомпетенции"/>
              </a:rPr>
              <a:t>#твоикомпетенции</a:t>
            </a:r>
            <a:r>
              <a:rPr lang="ru-RU" dirty="0" smtClean="0">
                <a:hlinkClick r:id="rId7" tooltip="твоикомпетенции"/>
              </a:rPr>
              <a:t>...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3001" y="1428310"/>
            <a:ext cx="1133954" cy="89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62202" t="40635" r="30565" b="46349"/>
          <a:stretch/>
        </p:blipFill>
        <p:spPr>
          <a:xfrm>
            <a:off x="880676" y="3742968"/>
            <a:ext cx="1775850" cy="1797771"/>
          </a:xfrm>
          <a:prstGeom prst="rect">
            <a:avLst/>
          </a:prstGeom>
        </p:spPr>
      </p:pic>
      <p:sp>
        <p:nvSpPr>
          <p:cNvPr id="6" name="AutoShape 2" descr="blob:https://web.whatsapp.com/8e67da57-f69a-4202-90db-9224d65bee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21026" t="36842" r="20487" b="25809"/>
          <a:stretch/>
        </p:blipFill>
        <p:spPr>
          <a:xfrm>
            <a:off x="3317313" y="3742968"/>
            <a:ext cx="1896651" cy="23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5A930C-9838-804F-A534-AA177950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12166600" cy="6845300"/>
          </a:xfrm>
          <a:prstGeom prst="rect">
            <a:avLst/>
          </a:prstGeom>
        </p:spPr>
      </p:pic>
      <p:sp>
        <p:nvSpPr>
          <p:cNvPr id="9" name="Google Shape;77;p13"/>
          <p:cNvSpPr txBox="1"/>
          <p:nvPr/>
        </p:nvSpPr>
        <p:spPr>
          <a:xfrm>
            <a:off x="6539654" y="714247"/>
            <a:ext cx="8304414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0A4A70"/>
              </a:solidFill>
              <a:latin typeface="+mj-lt"/>
              <a:ea typeface="Tahoma"/>
              <a:cs typeface="Tahoma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Дубиненко</a:t>
            </a:r>
            <a:r>
              <a:rPr lang="ru-RU" sz="20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 Оксана Анатольевна,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заместитель директора Центра оценки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и развития персонала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0A4A70"/>
              </a:solidFill>
              <a:latin typeface="+mj-lt"/>
              <a:ea typeface="Tahoma"/>
              <a:cs typeface="Tahoma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0A4A70"/>
              </a:solidFill>
              <a:latin typeface="+mj-lt"/>
              <a:ea typeface="Tahoma"/>
              <a:cs typeface="Tahoma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Захарова Ирина Альбертовна,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ведущий специалист Центра оценки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  <a:sym typeface="Calibri"/>
              </a:rPr>
              <a:t>и развития персонала</a:t>
            </a:r>
            <a:endParaRPr lang="ru-RU" sz="2000" b="1" dirty="0">
              <a:solidFill>
                <a:srgbClr val="0A4A70"/>
              </a:solidFill>
              <a:latin typeface="+mj-lt"/>
              <a:ea typeface="Tahoma"/>
              <a:cs typeface="Tahoma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1CD619-AA23-9947-B34D-88D32DF31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98" y="1088372"/>
            <a:ext cx="1631994" cy="12926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C6A537-4562-804A-A5EA-03D3096AE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0"/>
            <a:ext cx="46104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1511" y="5453955"/>
            <a:ext cx="7384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A4A70"/>
                </a:solidFill>
                <a:ea typeface="Tahoma"/>
                <a:cs typeface="Tahoma"/>
                <a:sym typeface="Calibri"/>
              </a:rPr>
              <a:t>Центр компетенций Мининского университета,</a:t>
            </a:r>
          </a:p>
          <a:p>
            <a:pPr lvl="0" algn="ctr"/>
            <a:r>
              <a:rPr lang="ru-RU" sz="2400" b="1" dirty="0">
                <a:solidFill>
                  <a:srgbClr val="0A4A70"/>
                </a:solidFill>
                <a:ea typeface="Tahoma"/>
                <a:cs typeface="Tahoma"/>
                <a:sym typeface="Calibri"/>
              </a:rPr>
              <a:t> </a:t>
            </a:r>
            <a:r>
              <a:rPr lang="ru-RU" b="1" dirty="0" smtClean="0">
                <a:solidFill>
                  <a:srgbClr val="0A4A70"/>
                </a:solidFill>
                <a:ea typeface="Tahoma"/>
                <a:cs typeface="Tahoma"/>
                <a:sym typeface="Calibri"/>
              </a:rPr>
              <a:t>г</a:t>
            </a:r>
            <a:r>
              <a:rPr lang="ru-RU" b="1" dirty="0">
                <a:solidFill>
                  <a:srgbClr val="0A4A70"/>
                </a:solidFill>
                <a:ea typeface="Tahoma"/>
                <a:cs typeface="Tahoma"/>
                <a:sym typeface="Calibri"/>
              </a:rPr>
              <a:t>. Нижний Новгород, ул. Ульянова д.1, кабинет 123, </a:t>
            </a:r>
            <a:r>
              <a:rPr lang="ru-RU" b="1" dirty="0" err="1">
                <a:solidFill>
                  <a:srgbClr val="0A4A70"/>
                </a:solidFill>
                <a:ea typeface="Tahoma"/>
                <a:cs typeface="Tahoma"/>
                <a:sym typeface="Calibri"/>
              </a:rPr>
              <a:t>вн</a:t>
            </a:r>
            <a:r>
              <a:rPr lang="ru-RU" b="1" dirty="0">
                <a:solidFill>
                  <a:srgbClr val="0A4A70"/>
                </a:solidFill>
                <a:ea typeface="Tahoma"/>
                <a:cs typeface="Tahoma"/>
                <a:sym typeface="Calibri"/>
              </a:rPr>
              <a:t>. тел. </a:t>
            </a:r>
            <a:r>
              <a:rPr lang="ru-RU" b="1" dirty="0" smtClean="0">
                <a:solidFill>
                  <a:srgbClr val="0A4A70"/>
                </a:solidFill>
                <a:ea typeface="Tahoma"/>
                <a:cs typeface="Tahoma"/>
                <a:sym typeface="Calibri"/>
              </a:rPr>
              <a:t>411</a:t>
            </a:r>
          </a:p>
          <a:p>
            <a:pPr lvl="0" algn="ctr"/>
            <a:endParaRPr lang="ru-RU" dirty="0" smtClean="0">
              <a:hlinkClick r:id="rId6"/>
            </a:endParaRPr>
          </a:p>
          <a:p>
            <a:pPr lvl="0" algn="ctr"/>
            <a:endParaRPr lang="ru-RU" b="1" dirty="0">
              <a:solidFill>
                <a:srgbClr val="0A4A70"/>
              </a:solidFill>
              <a:ea typeface="Tahoma"/>
              <a:cs typeface="Tahoma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85" y="918556"/>
            <a:ext cx="1083648" cy="1083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85" y="2638995"/>
            <a:ext cx="1083648" cy="1083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8866" y="4182552"/>
            <a:ext cx="4686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mininuniver.ru/tags/tsentr-kompetentsij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8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601595"/>
            <a:ext cx="1300212" cy="10298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2656479" y="360383"/>
            <a:ext cx="6396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Центр компетенций в Университете</a:t>
            </a:r>
            <a:endParaRPr lang="ru-RU" sz="3200" dirty="0">
              <a:solidFill>
                <a:srgbClr val="0A4A70"/>
              </a:solidFill>
              <a:latin typeface="Calibri Light"/>
              <a:ea typeface="Tahoma"/>
              <a:cs typeface="Tahom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90622" y="1647420"/>
            <a:ext cx="5315773" cy="3550457"/>
            <a:chOff x="1232449" y="1590261"/>
            <a:chExt cx="5327378" cy="355820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2564296" y="1590261"/>
              <a:ext cx="2663687" cy="1779104"/>
            </a:xfrm>
            <a:prstGeom prst="triangl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0800000">
              <a:off x="2564295" y="3369365"/>
              <a:ext cx="2663687" cy="1779104"/>
            </a:xfrm>
            <a:prstGeom prst="triangle">
              <a:avLst/>
            </a:prstGeom>
            <a:solidFill>
              <a:srgbClr val="AEC3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1232449" y="3369365"/>
              <a:ext cx="2663687" cy="1779104"/>
            </a:xfrm>
            <a:prstGeom prst="triangle">
              <a:avLst/>
            </a:prstGeom>
            <a:solidFill>
              <a:srgbClr val="BE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896140" y="3369365"/>
              <a:ext cx="2663687" cy="1779104"/>
            </a:xfrm>
            <a:prstGeom prst="triangle">
              <a:avLst/>
            </a:prstGeom>
            <a:solidFill>
              <a:srgbClr val="8B9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72948" y="3704919"/>
              <a:ext cx="1159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СТУДЕНТ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34013" y="2934769"/>
              <a:ext cx="1924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РАБОТОДАТЕЛЬ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1458" y="4105029"/>
              <a:ext cx="8771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АНО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«РСВ»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3445" y="4258917"/>
              <a:ext cx="589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ВУЗ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542227" y="1228411"/>
            <a:ext cx="3975653" cy="4219168"/>
            <a:chOff x="7753542" y="1595942"/>
            <a:chExt cx="3975653" cy="42191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E522F3-ABE2-49BA-9074-B045EA3F57BC}"/>
                </a:ext>
              </a:extLst>
            </p:cNvPr>
            <p:cNvSpPr txBox="1"/>
            <p:nvPr/>
          </p:nvSpPr>
          <p:spPr>
            <a:xfrm>
              <a:off x="7753542" y="1595942"/>
              <a:ext cx="3975653" cy="421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7465" marR="30480" indent="-285750">
                <a:lnSpc>
                  <a:spcPct val="115599"/>
                </a:lnSpc>
                <a:spcBef>
                  <a:spcPts val="1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ru-RU" spc="-55" dirty="0">
                  <a:solidFill>
                    <a:srgbClr val="002060"/>
                  </a:solidFill>
                </a:rPr>
                <a:t>Точка осознанной коммуникации студента с работодателем через эффективные инструменты оценки     и развития АНО «РСВ» и Университета</a:t>
              </a:r>
            </a:p>
            <a:p>
              <a:pPr marL="285750" indent="-285750">
                <a:buClr>
                  <a:srgbClr val="002060"/>
                </a:buClr>
                <a:buFont typeface="Calibri" panose="020F0502020204030204" pitchFamily="34" charset="0"/>
                <a:buChar char="−"/>
              </a:pPr>
              <a:endParaRPr lang="ru-RU" spc="-55" dirty="0">
                <a:solidFill>
                  <a:srgbClr val="3F3F3F"/>
                </a:solidFill>
              </a:endParaRPr>
            </a:p>
            <a:p>
              <a:pPr marL="37465" marR="30480" indent="-285750">
                <a:lnSpc>
                  <a:spcPct val="115599"/>
                </a:lnSpc>
                <a:spcBef>
                  <a:spcPts val="1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ru-RU" spc="-55" dirty="0">
                  <a:solidFill>
                    <a:srgbClr val="002060"/>
                  </a:solidFill>
                </a:rPr>
                <a:t>Точка развития кадрового потенциала университета (программ, преподавателей, административного персонала)</a:t>
              </a:r>
            </a:p>
            <a:p>
              <a:pPr marL="285750" indent="-285750">
                <a:buClr>
                  <a:srgbClr val="002060"/>
                </a:buClr>
                <a:buFont typeface="Calibri" panose="020F0502020204030204" pitchFamily="34" charset="0"/>
                <a:buChar char="−"/>
              </a:pPr>
              <a:endParaRPr lang="ru-RU" spc="-55" dirty="0">
                <a:solidFill>
                  <a:srgbClr val="3F3F3F"/>
                </a:solidFill>
              </a:endParaRPr>
            </a:p>
            <a:p>
              <a:pPr marL="37465" marR="30480" indent="-285750">
                <a:lnSpc>
                  <a:spcPct val="115599"/>
                </a:lnSpc>
                <a:spcBef>
                  <a:spcPts val="1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ru-RU" spc="-55" dirty="0">
                  <a:solidFill>
                    <a:srgbClr val="002060"/>
                  </a:solidFill>
                </a:rPr>
                <a:t>Точка внедрения новых технологий    и методик (оценки и развития</a:t>
              </a:r>
              <a:r>
                <a:rPr lang="ru-RU" spc="-55" dirty="0" smtClean="0">
                  <a:solidFill>
                    <a:srgbClr val="002060"/>
                  </a:solidFill>
                </a:rPr>
                <a:t>)</a:t>
              </a:r>
            </a:p>
            <a:p>
              <a:pPr marL="37465" marR="30480" indent="-285750">
                <a:lnSpc>
                  <a:spcPct val="115599"/>
                </a:lnSpc>
                <a:spcBef>
                  <a:spcPts val="1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endParaRPr lang="ru-RU" spc="-55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1729" y="168230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>
                <a:solidFill>
                  <a:srgbClr val="3F3F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4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861531" y="390698"/>
            <a:ext cx="11197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A4A70"/>
              </a:solidFill>
              <a:latin typeface="Calibri Light"/>
              <a:ea typeface="Tahoma"/>
              <a:cs typeface="Tahom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CD9413-8B0D-478F-A822-EC5B72524BF1}"/>
              </a:ext>
            </a:extLst>
          </p:cNvPr>
          <p:cNvSpPr/>
          <p:nvPr/>
        </p:nvSpPr>
        <p:spPr>
          <a:xfrm>
            <a:off x="656705" y="292480"/>
            <a:ext cx="11330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</a:rPr>
              <a:t>Участие в проектах Центра Компетенций Мининского университета 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940908" y="1328508"/>
            <a:ext cx="507077" cy="57482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926486" y="2294330"/>
            <a:ext cx="507077" cy="57482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027340" y="3383648"/>
            <a:ext cx="507077" cy="57482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1281" y="1018510"/>
            <a:ext cx="9582094" cy="39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" marR="30480" indent="-285750">
              <a:lnSpc>
                <a:spcPct val="115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pc="-55" dirty="0" smtClean="0">
                <a:solidFill>
                  <a:srgbClr val="002060"/>
                </a:solidFill>
              </a:rPr>
              <a:t>Возможность </a:t>
            </a:r>
            <a:r>
              <a:rPr lang="ru-RU" spc="-55" dirty="0">
                <a:solidFill>
                  <a:srgbClr val="002060"/>
                </a:solidFill>
              </a:rPr>
              <a:t>формировать и реализовывать краткосрочные и долгосрочные цели развития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96713" y="1582081"/>
            <a:ext cx="8169997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" marR="30480" indent="-285750">
              <a:lnSpc>
                <a:spcPct val="115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pc="-55" dirty="0" smtClean="0">
                <a:solidFill>
                  <a:srgbClr val="002060"/>
                </a:solidFill>
              </a:rPr>
              <a:t>Получить </a:t>
            </a:r>
            <a:r>
              <a:rPr lang="ru-RU" spc="-55" dirty="0">
                <a:solidFill>
                  <a:srgbClr val="002060"/>
                </a:solidFill>
              </a:rPr>
              <a:t>оценку диагностики, определение своего уровня </a:t>
            </a:r>
            <a:r>
              <a:rPr lang="en-US" spc="-55" dirty="0">
                <a:solidFill>
                  <a:srgbClr val="002060"/>
                </a:solidFill>
              </a:rPr>
              <a:t>Soft skills </a:t>
            </a:r>
            <a:r>
              <a:rPr lang="ru-RU" spc="-55" dirty="0">
                <a:solidFill>
                  <a:srgbClr val="002060"/>
                </a:solidFill>
              </a:rPr>
              <a:t>и потенциала развития</a:t>
            </a:r>
          </a:p>
        </p:txBody>
      </p:sp>
      <p:sp>
        <p:nvSpPr>
          <p:cNvPr id="19" name="5-конечная звезда 18"/>
          <p:cNvSpPr/>
          <p:nvPr/>
        </p:nvSpPr>
        <p:spPr>
          <a:xfrm>
            <a:off x="1027339" y="4472966"/>
            <a:ext cx="507077" cy="57482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31281" y="3377373"/>
            <a:ext cx="7221662" cy="39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" marR="30480" indent="-285750">
              <a:lnSpc>
                <a:spcPct val="115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pc="-55" dirty="0">
                <a:solidFill>
                  <a:srgbClr val="002060"/>
                </a:solidFill>
              </a:rPr>
              <a:t>П</a:t>
            </a:r>
            <a:r>
              <a:rPr lang="ru-RU" spc="-55" dirty="0" smtClean="0">
                <a:solidFill>
                  <a:srgbClr val="002060"/>
                </a:solidFill>
              </a:rPr>
              <a:t>олучить </a:t>
            </a:r>
            <a:r>
              <a:rPr lang="ru-RU" spc="-55" dirty="0">
                <a:solidFill>
                  <a:srgbClr val="002060"/>
                </a:solidFill>
              </a:rPr>
              <a:t>поддержку и сопровождение по карьерному развитию</a:t>
            </a:r>
          </a:p>
        </p:txBody>
      </p:sp>
      <p:sp>
        <p:nvSpPr>
          <p:cNvPr id="21" name="5-конечная звезда 20"/>
          <p:cNvSpPr/>
          <p:nvPr/>
        </p:nvSpPr>
        <p:spPr>
          <a:xfrm>
            <a:off x="1027339" y="5408703"/>
            <a:ext cx="507077" cy="57482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17260" y="62546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82" t="80" r="1" b="21824"/>
          <a:stretch/>
        </p:blipFill>
        <p:spPr>
          <a:xfrm>
            <a:off x="8362603" y="3029507"/>
            <a:ext cx="3501314" cy="3667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0510" y="4325615"/>
            <a:ext cx="6096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465" marR="30480" indent="-285750" algn="just">
              <a:lnSpc>
                <a:spcPct val="115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pc="-55" dirty="0">
                <a:solidFill>
                  <a:srgbClr val="002060"/>
                </a:solidFill>
              </a:rPr>
              <a:t>Возможность участвовать в профориентационных и мотивационных поездках по России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9738" y="5335863"/>
            <a:ext cx="6096000" cy="734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465" marR="30480" indent="-285750" algn="just">
              <a:lnSpc>
                <a:spcPct val="115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pc="-55" dirty="0">
                <a:solidFill>
                  <a:srgbClr val="002060"/>
                </a:solidFill>
              </a:rPr>
              <a:t>Возможность участвовать во Всероссийских  проектах «Твой ход», «Больше, чем путешествие», «Лидеры России</a:t>
            </a:r>
            <a:r>
              <a:rPr lang="ru-RU" spc="-55" dirty="0" smtClean="0">
                <a:solidFill>
                  <a:srgbClr val="002060"/>
                </a:solidFill>
              </a:rPr>
              <a:t>. Студенты</a:t>
            </a:r>
            <a:r>
              <a:rPr lang="ru-RU" spc="-55" dirty="0">
                <a:solidFill>
                  <a:srgbClr val="002060"/>
                </a:solidFill>
              </a:rPr>
              <a:t>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1281" y="2408205"/>
            <a:ext cx="6599179" cy="394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465" marR="30480" indent="-285750">
              <a:lnSpc>
                <a:spcPct val="115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pc="-55" dirty="0" smtClean="0">
                <a:solidFill>
                  <a:srgbClr val="002060"/>
                </a:solidFill>
              </a:rPr>
              <a:t>Построить индивидуальную </a:t>
            </a:r>
            <a:r>
              <a:rPr lang="ru-RU" spc="-55" dirty="0">
                <a:solidFill>
                  <a:srgbClr val="002060"/>
                </a:solidFill>
              </a:rPr>
              <a:t>траекторию развития гибких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34871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68" y="4980400"/>
            <a:ext cx="2072353" cy="16414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645400" y="-37687"/>
            <a:ext cx="11197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Универсальный конструктор </a:t>
            </a:r>
            <a:r>
              <a:rPr lang="ru-RU" sz="3200" b="1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оценки и развития </a:t>
            </a:r>
          </a:p>
          <a:p>
            <a:pPr algn="ctr"/>
            <a:r>
              <a:rPr lang="ru-RU" sz="3200" b="1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компетенций </a:t>
            </a:r>
            <a:r>
              <a:rPr lang="en-US" sz="3200" b="1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Soft Skills</a:t>
            </a:r>
            <a:r>
              <a:rPr lang="ru-RU" sz="3200" b="1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 у студентов</a:t>
            </a:r>
            <a:endParaRPr lang="ru-RU" sz="3200" b="1" dirty="0">
              <a:solidFill>
                <a:srgbClr val="0A4A70"/>
              </a:solidFill>
              <a:latin typeface="Calibri Light"/>
              <a:ea typeface="Tahoma"/>
              <a:cs typeface="Tahoma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405132" y="961048"/>
            <a:ext cx="3266778" cy="3342849"/>
            <a:chOff x="7420215" y="1592610"/>
            <a:chExt cx="4051300" cy="414563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7420215" y="1592610"/>
              <a:ext cx="4051300" cy="4145639"/>
              <a:chOff x="6963015" y="1372910"/>
              <a:chExt cx="4051300" cy="4145639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90" r="16821"/>
              <a:stretch/>
            </p:blipFill>
            <p:spPr>
              <a:xfrm>
                <a:off x="6963015" y="1372910"/>
                <a:ext cx="4051300" cy="4145639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8482813" y="3159341"/>
                <a:ext cx="1103930" cy="350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/>
                  <a:t>Ценности </a:t>
                </a:r>
                <a:endParaRPr lang="ru-RU" sz="1400" b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8115894">
              <a:off x="7280707" y="2657875"/>
              <a:ext cx="2230349" cy="35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Служение Родине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11415" y="4711317"/>
              <a:ext cx="2502680" cy="35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Честность и этичность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3045347">
              <a:off x="9444696" y="2817336"/>
              <a:ext cx="2304226" cy="35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Семейные ценности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663790" y="3686481"/>
            <a:ext cx="7286663" cy="2970185"/>
            <a:chOff x="4942326" y="1071046"/>
            <a:chExt cx="6725366" cy="317860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942326" y="1113373"/>
              <a:ext cx="3343799" cy="1527361"/>
            </a:xfrm>
            <a:prstGeom prst="roundRect">
              <a:avLst/>
            </a:prstGeom>
            <a:solidFill>
              <a:srgbClr val="0A3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1300" b="1" u="sng" dirty="0" smtClean="0"/>
                <a:t>Лидерство (доп.)</a:t>
              </a:r>
              <a:endParaRPr lang="ru-RU" sz="1300" b="1" u="sng" dirty="0"/>
            </a:p>
            <a:p>
              <a:pPr marL="360000"/>
              <a:r>
                <a:rPr lang="ru-RU" sz="1300" b="1" u="sng" dirty="0"/>
                <a:t>Эмоциональный </a:t>
              </a:r>
              <a:r>
                <a:rPr lang="ru-RU" sz="1300" b="1" u="sng" dirty="0" smtClean="0"/>
                <a:t>интеллект (доп.)_</a:t>
              </a:r>
              <a:endParaRPr lang="ru-RU" sz="1300" b="1" u="sng" dirty="0"/>
            </a:p>
            <a:p>
              <a:pPr marL="360000"/>
              <a:r>
                <a:rPr lang="ru-RU" sz="1300" dirty="0"/>
                <a:t>Оказание влияния</a:t>
              </a:r>
            </a:p>
            <a:p>
              <a:pPr marL="360000"/>
              <a:r>
                <a:rPr lang="ru-RU" sz="1300" b="1" u="sng" dirty="0" smtClean="0"/>
                <a:t>Партнерство/Сотрудничество (</a:t>
              </a:r>
              <a:r>
                <a:rPr lang="ru-RU" sz="1300" b="1" u="sng" dirty="0" err="1" smtClean="0"/>
                <a:t>осн</a:t>
              </a:r>
              <a:r>
                <a:rPr lang="ru-RU" sz="1300" b="1" u="sng" dirty="0" smtClean="0"/>
                <a:t>.)</a:t>
              </a:r>
              <a:endParaRPr lang="ru-RU" sz="1300" b="1" u="sng" dirty="0"/>
            </a:p>
            <a:p>
              <a:pPr marL="360000"/>
              <a:r>
                <a:rPr lang="ru-RU" sz="1300" b="1" u="sng" dirty="0" err="1" smtClean="0"/>
                <a:t>Клиентоориентированность</a:t>
              </a:r>
              <a:r>
                <a:rPr lang="ru-RU" sz="1300" b="1" u="sng" dirty="0" smtClean="0"/>
                <a:t> (доп.)</a:t>
              </a:r>
              <a:endParaRPr lang="ru-RU" sz="1300" b="1" u="sng" dirty="0"/>
            </a:p>
            <a:p>
              <a:pPr marL="360000"/>
              <a:r>
                <a:rPr lang="ru-RU" sz="1300" dirty="0" smtClean="0"/>
                <a:t>Наставничество</a:t>
              </a:r>
              <a:endParaRPr lang="ru-RU" sz="1300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4942327" y="2722285"/>
              <a:ext cx="3332906" cy="1527361"/>
            </a:xfrm>
            <a:prstGeom prst="roundRect">
              <a:avLst/>
            </a:prstGeom>
            <a:solidFill>
              <a:srgbClr val="75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1300" b="1" u="sng" dirty="0" smtClean="0"/>
                <a:t>Ориентация </a:t>
              </a:r>
              <a:r>
                <a:rPr lang="ru-RU" sz="1300" b="1" u="sng" dirty="0"/>
                <a:t>на </a:t>
              </a:r>
              <a:r>
                <a:rPr lang="ru-RU" sz="1300" b="1" u="sng" dirty="0" smtClean="0"/>
                <a:t>результат (</a:t>
              </a:r>
              <a:r>
                <a:rPr lang="ru-RU" sz="1300" b="1" u="sng" dirty="0" err="1" smtClean="0"/>
                <a:t>осн</a:t>
              </a:r>
              <a:r>
                <a:rPr lang="ru-RU" sz="1300" b="1" u="sng" dirty="0" smtClean="0"/>
                <a:t>.)</a:t>
              </a:r>
              <a:endParaRPr lang="ru-RU" sz="1300" b="1" u="sng" dirty="0"/>
            </a:p>
            <a:p>
              <a:pPr marL="360000"/>
              <a:r>
                <a:rPr lang="ru-RU" sz="1300" b="1" u="sng" dirty="0" smtClean="0"/>
                <a:t>Стрессоустойчивость (</a:t>
              </a:r>
              <a:r>
                <a:rPr lang="ru-RU" sz="1300" b="1" u="sng" dirty="0" err="1" smtClean="0"/>
                <a:t>осн</a:t>
              </a:r>
              <a:r>
                <a:rPr lang="ru-RU" sz="1300" b="1" u="sng" dirty="0" smtClean="0"/>
                <a:t>)</a:t>
              </a:r>
              <a:endParaRPr lang="ru-RU" sz="1300" b="1" u="sng" dirty="0"/>
            </a:p>
            <a:p>
              <a:pPr marL="360000"/>
              <a:r>
                <a:rPr lang="ru-RU" sz="1300" dirty="0" err="1" smtClean="0"/>
                <a:t>Инновационность</a:t>
              </a:r>
              <a:endParaRPr lang="ru-RU" sz="1300" dirty="0"/>
            </a:p>
            <a:p>
              <a:pPr marL="360000"/>
              <a:r>
                <a:rPr lang="ru-RU" sz="1300" dirty="0" smtClean="0"/>
                <a:t>Адаптивность/гибкость</a:t>
              </a:r>
              <a:endParaRPr lang="ru-RU" sz="1300" dirty="0"/>
            </a:p>
            <a:p>
              <a:pPr marL="360000"/>
              <a:r>
                <a:rPr lang="ru-RU" sz="1300" b="1" u="sng" dirty="0" smtClean="0"/>
                <a:t>Саморазвитие (</a:t>
              </a:r>
              <a:r>
                <a:rPr lang="ru-RU" sz="1300" b="1" u="sng" dirty="0" err="1" smtClean="0"/>
                <a:t>осн</a:t>
              </a:r>
              <a:r>
                <a:rPr lang="ru-RU" sz="1300" b="1" u="sng" dirty="0" smtClean="0"/>
                <a:t>)</a:t>
              </a:r>
              <a:endParaRPr lang="ru-RU" sz="1300" b="1" u="sng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8374904" y="2722285"/>
              <a:ext cx="3292788" cy="1527361"/>
            </a:xfrm>
            <a:prstGeom prst="roundRect">
              <a:avLst/>
            </a:prstGeom>
            <a:solidFill>
              <a:srgbClr val="B5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1300" b="1" dirty="0" smtClean="0">
                  <a:solidFill>
                    <a:srgbClr val="3F3F3F"/>
                  </a:solidFill>
                </a:rPr>
                <a:t>Цифровая </a:t>
              </a:r>
              <a:r>
                <a:rPr lang="ru-RU" sz="1300" b="1" dirty="0">
                  <a:solidFill>
                    <a:srgbClr val="3F3F3F"/>
                  </a:solidFill>
                </a:rPr>
                <a:t>грамотность</a:t>
              </a:r>
            </a:p>
            <a:p>
              <a:pPr marL="360000"/>
              <a:r>
                <a:rPr lang="ru-RU" sz="1300" b="1" dirty="0" smtClean="0">
                  <a:solidFill>
                    <a:srgbClr val="3F3F3F"/>
                  </a:solidFill>
                </a:rPr>
                <a:t>Финансовая </a:t>
              </a:r>
              <a:r>
                <a:rPr lang="ru-RU" sz="1300" b="1" dirty="0">
                  <a:solidFill>
                    <a:srgbClr val="3F3F3F"/>
                  </a:solidFill>
                </a:rPr>
                <a:t>грамотность</a:t>
              </a:r>
            </a:p>
            <a:p>
              <a:pPr marL="360000"/>
              <a:r>
                <a:rPr lang="ru-RU" sz="1300" b="1" dirty="0" smtClean="0">
                  <a:solidFill>
                    <a:srgbClr val="3F3F3F"/>
                  </a:solidFill>
                </a:rPr>
                <a:t>Правовая </a:t>
              </a:r>
              <a:r>
                <a:rPr lang="ru-RU" sz="1300" b="1" dirty="0">
                  <a:solidFill>
                    <a:srgbClr val="3F3F3F"/>
                  </a:solidFill>
                </a:rPr>
                <a:t>грамотность</a:t>
              </a:r>
            </a:p>
            <a:p>
              <a:pPr marL="360000"/>
              <a:r>
                <a:rPr lang="ru-RU" sz="1300" b="1" u="sng" dirty="0" smtClean="0">
                  <a:solidFill>
                    <a:srgbClr val="3F3F3F"/>
                  </a:solidFill>
                </a:rPr>
                <a:t>Коммуникативная грамотность (доп.)</a:t>
              </a:r>
              <a:endParaRPr lang="ru-RU" sz="1300" b="1" u="sng" dirty="0">
                <a:solidFill>
                  <a:srgbClr val="3F3F3F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8374904" y="1071046"/>
              <a:ext cx="3292788" cy="1527361"/>
            </a:xfrm>
            <a:prstGeom prst="roundRect">
              <a:avLst/>
            </a:prstGeom>
            <a:solidFill>
              <a:srgbClr val="DC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1300" b="1" u="sng" dirty="0" smtClean="0">
                  <a:solidFill>
                    <a:srgbClr val="3F3F3F"/>
                  </a:solidFill>
                </a:rPr>
                <a:t>Анализ </a:t>
              </a:r>
              <a:r>
                <a:rPr lang="ru-RU" sz="1300" b="1" u="sng" dirty="0">
                  <a:solidFill>
                    <a:srgbClr val="3F3F3F"/>
                  </a:solidFill>
                </a:rPr>
                <a:t>информации и выработка </a:t>
              </a:r>
              <a:r>
                <a:rPr lang="ru-RU" sz="1300" b="1" u="sng" dirty="0" smtClean="0">
                  <a:solidFill>
                    <a:srgbClr val="3F3F3F"/>
                  </a:solidFill>
                </a:rPr>
                <a:t>решений (</a:t>
              </a:r>
              <a:r>
                <a:rPr lang="ru-RU" sz="1300" b="1" u="sng" dirty="0" err="1" smtClean="0">
                  <a:solidFill>
                    <a:srgbClr val="3F3F3F"/>
                  </a:solidFill>
                </a:rPr>
                <a:t>осн</a:t>
              </a:r>
              <a:r>
                <a:rPr lang="ru-RU" sz="1300" b="1" u="sng" dirty="0" smtClean="0">
                  <a:solidFill>
                    <a:srgbClr val="3F3F3F"/>
                  </a:solidFill>
                </a:rPr>
                <a:t>.)</a:t>
              </a:r>
              <a:endParaRPr lang="ru-RU" sz="1300" b="1" u="sng" dirty="0">
                <a:solidFill>
                  <a:srgbClr val="3F3F3F"/>
                </a:solidFill>
              </a:endParaRPr>
            </a:p>
            <a:p>
              <a:pPr marL="360000"/>
              <a:r>
                <a:rPr lang="ru-RU" sz="1300" b="1" u="sng" dirty="0" smtClean="0">
                  <a:solidFill>
                    <a:srgbClr val="3F3F3F"/>
                  </a:solidFill>
                </a:rPr>
                <a:t>Планирование </a:t>
              </a:r>
              <a:r>
                <a:rPr lang="ru-RU" sz="1300" b="1" u="sng" dirty="0">
                  <a:solidFill>
                    <a:srgbClr val="3F3F3F"/>
                  </a:solidFill>
                </a:rPr>
                <a:t>и </a:t>
              </a:r>
              <a:r>
                <a:rPr lang="ru-RU" sz="1300" b="1" u="sng" dirty="0" smtClean="0">
                  <a:solidFill>
                    <a:srgbClr val="3F3F3F"/>
                  </a:solidFill>
                </a:rPr>
                <a:t>организация (</a:t>
              </a:r>
              <a:r>
                <a:rPr lang="ru-RU" sz="1300" b="1" u="sng" dirty="0" err="1" smtClean="0">
                  <a:solidFill>
                    <a:srgbClr val="3F3F3F"/>
                  </a:solidFill>
                </a:rPr>
                <a:t>осн</a:t>
              </a:r>
              <a:r>
                <a:rPr lang="ru-RU" sz="1300" b="1" u="sng" dirty="0" smtClean="0">
                  <a:solidFill>
                    <a:srgbClr val="3F3F3F"/>
                  </a:solidFill>
                </a:rPr>
                <a:t>.)</a:t>
              </a:r>
              <a:endParaRPr lang="ru-RU" sz="1300" b="1" u="sng" dirty="0">
                <a:solidFill>
                  <a:srgbClr val="3F3F3F"/>
                </a:solidFill>
              </a:endParaRPr>
            </a:p>
            <a:p>
              <a:pPr marL="360000"/>
              <a:r>
                <a:rPr lang="ru-RU" sz="1300" b="1" dirty="0" smtClean="0">
                  <a:solidFill>
                    <a:srgbClr val="3F3F3F"/>
                  </a:solidFill>
                </a:rPr>
                <a:t>Стратегическое </a:t>
              </a:r>
              <a:r>
                <a:rPr lang="ru-RU" sz="1300" b="1" dirty="0">
                  <a:solidFill>
                    <a:srgbClr val="3F3F3F"/>
                  </a:solidFill>
                </a:rPr>
                <a:t>мышление</a:t>
              </a:r>
            </a:p>
            <a:p>
              <a:pPr marL="360000"/>
              <a:r>
                <a:rPr lang="ru-RU" sz="1300" b="1" u="sng" dirty="0" smtClean="0">
                  <a:solidFill>
                    <a:srgbClr val="3F3F3F"/>
                  </a:solidFill>
                </a:rPr>
                <a:t>Следование </a:t>
              </a:r>
              <a:r>
                <a:rPr lang="ru-RU" sz="1300" b="1" u="sng" dirty="0">
                  <a:solidFill>
                    <a:srgbClr val="3F3F3F"/>
                  </a:solidFill>
                </a:rPr>
                <a:t>правилам и </a:t>
              </a:r>
              <a:r>
                <a:rPr lang="ru-RU" sz="1300" b="1" u="sng" dirty="0" smtClean="0">
                  <a:solidFill>
                    <a:srgbClr val="3F3F3F"/>
                  </a:solidFill>
                </a:rPr>
                <a:t>процедурам (</a:t>
              </a:r>
              <a:r>
                <a:rPr lang="ru-RU" sz="1300" b="1" u="sng" dirty="0" err="1" smtClean="0">
                  <a:solidFill>
                    <a:srgbClr val="3F3F3F"/>
                  </a:solidFill>
                </a:rPr>
                <a:t>осн</a:t>
              </a:r>
              <a:r>
                <a:rPr lang="ru-RU" sz="1300" b="1" u="sng" dirty="0" smtClean="0">
                  <a:solidFill>
                    <a:srgbClr val="3F3F3F"/>
                  </a:solidFill>
                </a:rPr>
                <a:t>)</a:t>
              </a:r>
              <a:endParaRPr lang="ru-RU" sz="1300" b="1" u="sng" dirty="0">
                <a:solidFill>
                  <a:srgbClr val="3F3F3F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8405310" y="2792922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/>
                <a:t>4</a:t>
              </a:r>
            </a:p>
          </p:txBody>
        </p:sp>
        <p:sp>
          <p:nvSpPr>
            <p:cNvPr id="64" name="Овал 63"/>
            <p:cNvSpPr/>
            <p:nvPr/>
          </p:nvSpPr>
          <p:spPr>
            <a:xfrm>
              <a:off x="8405310" y="1171449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2</a:t>
              </a:r>
              <a:endParaRPr lang="ru-RU" sz="1300" b="1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99668" y="1174800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1</a:t>
              </a:r>
              <a:endParaRPr lang="ru-RU" sz="1300" b="1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981332" y="2791709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3</a:t>
              </a:r>
              <a:endParaRPr lang="ru-RU" sz="1300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472905" y="1003066"/>
            <a:ext cx="4748026" cy="2813319"/>
            <a:chOff x="276157" y="1073021"/>
            <a:chExt cx="5114320" cy="303035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76157" y="1073021"/>
              <a:ext cx="5114320" cy="3030357"/>
              <a:chOff x="1647364" y="1490888"/>
              <a:chExt cx="5889453" cy="3704087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647364" y="1490888"/>
                <a:ext cx="5889453" cy="3704087"/>
                <a:chOff x="2373298" y="1058756"/>
                <a:chExt cx="7480074" cy="470448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2478155" y="1058756"/>
                  <a:ext cx="7375217" cy="4551680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551680 w 4551680"/>
                    <a:gd name="connsiteY1" fmla="*/ 2275840 h 4551680"/>
                    <a:gd name="connsiteX2" fmla="*/ 2275840 w 4551680"/>
                    <a:gd name="connsiteY2" fmla="*/ 2275840 h 4551680"/>
                    <a:gd name="connsiteX3" fmla="*/ 2275840 w 4551680"/>
                    <a:gd name="connsiteY3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532752" y="0"/>
                        <a:pt x="4551680" y="1018928"/>
                        <a:pt x="4551680" y="227584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DCAAAA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6503" tIns="963710" rIns="476031" bIns="2382317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300" kern="1200" dirty="0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2478156" y="1211562"/>
                  <a:ext cx="7367669" cy="4551680"/>
                </a:xfrm>
                <a:custGeom>
                  <a:avLst/>
                  <a:gdLst>
                    <a:gd name="connsiteX0" fmla="*/ 4551680 w 4551680"/>
                    <a:gd name="connsiteY0" fmla="*/ 2275840 h 4551680"/>
                    <a:gd name="connsiteX1" fmla="*/ 2275840 w 4551680"/>
                    <a:gd name="connsiteY1" fmla="*/ 4551680 h 4551680"/>
                    <a:gd name="connsiteX2" fmla="*/ 2275840 w 4551680"/>
                    <a:gd name="connsiteY2" fmla="*/ 2275840 h 4551680"/>
                    <a:gd name="connsiteX3" fmla="*/ 4551680 w 4551680"/>
                    <a:gd name="connsiteY3" fmla="*/ 227584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4551680" y="2275840"/>
                      </a:moveTo>
                      <a:cubicBezTo>
                        <a:pt x="4551680" y="3532752"/>
                        <a:pt x="3532752" y="4551680"/>
                        <a:pt x="2275840" y="4551680"/>
                      </a:cubicBezTo>
                      <a:lnTo>
                        <a:pt x="2275840" y="2275840"/>
                      </a:lnTo>
                      <a:lnTo>
                        <a:pt x="4551680" y="2275840"/>
                      </a:lnTo>
                      <a:close/>
                    </a:path>
                  </a:pathLst>
                </a:custGeom>
                <a:solidFill>
                  <a:srgbClr val="B5D6E8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6503" tIns="2382317" rIns="476031" bIns="96371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300" kern="1200" dirty="0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2373298" y="1211562"/>
                  <a:ext cx="7380461" cy="4551680"/>
                </a:xfrm>
                <a:custGeom>
                  <a:avLst/>
                  <a:gdLst>
                    <a:gd name="connsiteX0" fmla="*/ 2275840 w 4551680"/>
                    <a:gd name="connsiteY0" fmla="*/ 4551680 h 4551680"/>
                    <a:gd name="connsiteX1" fmla="*/ 0 w 4551680"/>
                    <a:gd name="connsiteY1" fmla="*/ 2275840 h 4551680"/>
                    <a:gd name="connsiteX2" fmla="*/ 2275840 w 4551680"/>
                    <a:gd name="connsiteY2" fmla="*/ 2275840 h 4551680"/>
                    <a:gd name="connsiteX3" fmla="*/ 2275840 w 4551680"/>
                    <a:gd name="connsiteY3" fmla="*/ 455168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2275840" y="4551680"/>
                      </a:moveTo>
                      <a:cubicBezTo>
                        <a:pt x="1018928" y="4551680"/>
                        <a:pt x="0" y="3532752"/>
                        <a:pt x="0" y="2275840"/>
                      </a:cubicBezTo>
                      <a:lnTo>
                        <a:pt x="2275840" y="2275840"/>
                      </a:lnTo>
                      <a:lnTo>
                        <a:pt x="2275840" y="4551680"/>
                      </a:lnTo>
                      <a:close/>
                    </a:path>
                  </a:pathLst>
                </a:custGeom>
                <a:solidFill>
                  <a:srgbClr val="75707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76030" tIns="2382317" rIns="2436504" bIns="96371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300" kern="1200" dirty="0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2386090" y="1081735"/>
                  <a:ext cx="7367669" cy="4551680"/>
                </a:xfrm>
                <a:custGeom>
                  <a:avLst/>
                  <a:gdLst>
                    <a:gd name="connsiteX0" fmla="*/ 0 w 4551680"/>
                    <a:gd name="connsiteY0" fmla="*/ 2275840 h 4551680"/>
                    <a:gd name="connsiteX1" fmla="*/ 2275840 w 4551680"/>
                    <a:gd name="connsiteY1" fmla="*/ 0 h 4551680"/>
                    <a:gd name="connsiteX2" fmla="*/ 2275840 w 4551680"/>
                    <a:gd name="connsiteY2" fmla="*/ 2275840 h 4551680"/>
                    <a:gd name="connsiteX3" fmla="*/ 0 w 4551680"/>
                    <a:gd name="connsiteY3" fmla="*/ 227584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0" y="2275840"/>
                      </a:moveTo>
                      <a:cubicBezTo>
                        <a:pt x="0" y="1018928"/>
                        <a:pt x="1018928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0" y="2275840"/>
                      </a:lnTo>
                      <a:close/>
                    </a:path>
                  </a:pathLst>
                </a:custGeom>
                <a:solidFill>
                  <a:srgbClr val="0A3744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76030" tIns="963710" rIns="2436504" bIns="2382317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300" kern="1200" dirty="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4924184" y="3833245"/>
                <a:ext cx="1950129" cy="38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 smtClean="0">
                    <a:solidFill>
                      <a:srgbClr val="3F3F3F"/>
                    </a:solidFill>
                  </a:rPr>
                  <a:t>Общие знания</a:t>
                </a:r>
                <a:endParaRPr lang="ru-RU" sz="1300" b="1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4917" y="2331860"/>
                <a:ext cx="1981750" cy="64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 smtClean="0">
                    <a:solidFill>
                      <a:srgbClr val="FFFFFF"/>
                    </a:solidFill>
                  </a:rPr>
                  <a:t>Управление взаимодействиями</a:t>
                </a:r>
                <a:endParaRPr lang="ru-RU" sz="13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945874" y="2372111"/>
                <a:ext cx="1372467" cy="60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 smtClean="0">
                    <a:solidFill>
                      <a:schemeClr val="bg1"/>
                    </a:solidFill>
                  </a:rPr>
                  <a:t>Управление задачами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39468" y="3840387"/>
                <a:ext cx="1553119" cy="35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 smtClean="0">
                    <a:solidFill>
                      <a:srgbClr val="FFFFFF"/>
                    </a:solidFill>
                  </a:rPr>
                  <a:t>Энергия</a:t>
                </a:r>
                <a:endParaRPr lang="ru-RU" sz="13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2921794" y="3532184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/>
                <a:t>4</a:t>
              </a:r>
            </a:p>
          </p:txBody>
        </p:sp>
        <p:sp>
          <p:nvSpPr>
            <p:cNvPr id="68" name="Овал 67"/>
            <p:cNvSpPr/>
            <p:nvPr/>
          </p:nvSpPr>
          <p:spPr>
            <a:xfrm>
              <a:off x="505938" y="2753314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3</a:t>
              </a:r>
              <a:endParaRPr lang="ru-RU" sz="1300" b="1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239975" y="1220473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1</a:t>
              </a:r>
              <a:endParaRPr lang="ru-RU" sz="1300" b="1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750041" y="2019797"/>
              <a:ext cx="444500" cy="45693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2</a:t>
              </a:r>
              <a:endParaRPr lang="ru-RU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4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0724" t="16913" r="30711" b="17243"/>
          <a:stretch/>
        </p:blipFill>
        <p:spPr>
          <a:xfrm>
            <a:off x="650394" y="35982"/>
            <a:ext cx="10710333" cy="67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725486"/>
            <a:ext cx="1131247" cy="8960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1294482" y="245189"/>
            <a:ext cx="983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Образовательный трек развития компетенций </a:t>
            </a:r>
            <a:r>
              <a:rPr lang="en-US" sz="3200" dirty="0" smtClean="0">
                <a:solidFill>
                  <a:srgbClr val="0A4A70"/>
                </a:solidFill>
                <a:latin typeface="Calibri Light"/>
                <a:ea typeface="Tahoma"/>
                <a:cs typeface="Tahoma"/>
              </a:rPr>
              <a:t>Soft skills</a:t>
            </a:r>
            <a:endParaRPr lang="ru-RU" sz="3200" dirty="0">
              <a:solidFill>
                <a:srgbClr val="0A4A70"/>
              </a:solidFill>
              <a:latin typeface="Calibri Light"/>
              <a:ea typeface="Tahoma"/>
              <a:cs typeface="Tahoma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F4971C2-76F8-41C6-81B7-D16B63991D73}"/>
              </a:ext>
            </a:extLst>
          </p:cNvPr>
          <p:cNvSpPr/>
          <p:nvPr/>
        </p:nvSpPr>
        <p:spPr>
          <a:xfrm>
            <a:off x="6784661" y="4243040"/>
            <a:ext cx="5290657" cy="258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5" dirty="0">
                <a:solidFill>
                  <a:srgbClr val="002060"/>
                </a:solidFill>
              </a:rPr>
              <a:t>Партнерство/сотрудничество</a:t>
            </a:r>
          </a:p>
          <a:p>
            <a:r>
              <a:rPr lang="ru-RU" sz="1600" b="1" spc="-55" dirty="0">
                <a:solidFill>
                  <a:srgbClr val="002060"/>
                </a:solidFill>
                <a:hlinkClick r:id="rId5"/>
              </a:rPr>
              <a:t>https://rsv.ru/other-skills/123/</a:t>
            </a:r>
            <a:endParaRPr lang="ru-RU" sz="1600" b="1" spc="-55" dirty="0">
              <a:solidFill>
                <a:srgbClr val="002060"/>
              </a:solidFill>
            </a:endParaRPr>
          </a:p>
          <a:p>
            <a:r>
              <a:rPr lang="ru-RU" dirty="0"/>
              <a:t>Корректен во взаимодействии с другими людьми, выстраивает отношения сотрудничества, выявляет и учитывает потребности и интересы других, предлагает взаимовыгодные решения и работает над совместным развитием идей/проектов для достижения общей цели.</a:t>
            </a:r>
          </a:p>
          <a:p>
            <a:pPr marL="380365" marR="30480" lvl="0" indent="-342900">
              <a:lnSpc>
                <a:spcPct val="115599"/>
              </a:lnSpc>
              <a:spcBef>
                <a:spcPts val="100"/>
              </a:spcBef>
              <a:buFontTx/>
              <a:buAutoNum type="arabicPeriod"/>
            </a:pPr>
            <a:endParaRPr lang="ru-RU" sz="1600" spc="-55" dirty="0">
              <a:solidFill>
                <a:srgbClr val="3F3F3F"/>
              </a:solidFill>
              <a:cs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88273-0672-4FC8-8937-F9994889B99A}"/>
              </a:ext>
            </a:extLst>
          </p:cNvPr>
          <p:cNvSpPr txBox="1"/>
          <p:nvPr/>
        </p:nvSpPr>
        <p:spPr>
          <a:xfrm>
            <a:off x="1173986" y="997058"/>
            <a:ext cx="53635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-55" dirty="0">
                <a:solidFill>
                  <a:srgbClr val="002060"/>
                </a:solidFill>
              </a:rPr>
              <a:t>Адаптивность/Гибкость</a:t>
            </a:r>
          </a:p>
          <a:p>
            <a:r>
              <a:rPr lang="ru-RU" sz="1600" b="1" spc="-55" dirty="0">
                <a:solidFill>
                  <a:srgbClr val="002060"/>
                </a:solidFill>
                <a:hlinkClick r:id="rId6"/>
              </a:rPr>
              <a:t>https://rsv.ru/other-skills/136/</a:t>
            </a:r>
            <a:endParaRPr lang="ru-RU" sz="1600" b="1" spc="-55" dirty="0">
              <a:solidFill>
                <a:srgbClr val="002060"/>
              </a:solidFill>
            </a:endParaRPr>
          </a:p>
          <a:p>
            <a:r>
              <a:rPr lang="ru-RU" dirty="0"/>
              <a:t>Открыт новым идеям и изменениям, принимает </a:t>
            </a:r>
            <a:endParaRPr lang="en-US" dirty="0" smtClean="0"/>
          </a:p>
          <a:p>
            <a:r>
              <a:rPr lang="ru-RU" dirty="0" smtClean="0"/>
              <a:t>перемены</a:t>
            </a:r>
            <a:r>
              <a:rPr lang="ru-RU" dirty="0"/>
              <a:t>, адаптируется к новым требованиям, </a:t>
            </a:r>
            <a:endParaRPr lang="en-US" dirty="0" smtClean="0"/>
          </a:p>
          <a:p>
            <a:r>
              <a:rPr lang="ru-RU" dirty="0" smtClean="0"/>
              <a:t>условиям</a:t>
            </a:r>
            <a:r>
              <a:rPr lang="ru-RU" dirty="0"/>
              <a:t>, обстоятельствам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3A679-F673-49C7-995A-CBD9AA2BEE68}"/>
              </a:ext>
            </a:extLst>
          </p:cNvPr>
          <p:cNvSpPr txBox="1"/>
          <p:nvPr/>
        </p:nvSpPr>
        <p:spPr>
          <a:xfrm>
            <a:off x="1142995" y="2757626"/>
            <a:ext cx="5636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-55" dirty="0">
                <a:solidFill>
                  <a:srgbClr val="002060"/>
                </a:solidFill>
              </a:rPr>
              <a:t>Планирование и организация</a:t>
            </a:r>
          </a:p>
          <a:p>
            <a:r>
              <a:rPr lang="ru-RU" sz="1600" b="1" spc="-55" dirty="0">
                <a:solidFill>
                  <a:srgbClr val="002060"/>
                </a:solidFill>
                <a:hlinkClick r:id="rId7"/>
              </a:rPr>
              <a:t>https://rsv.ru/other-skills/135/</a:t>
            </a:r>
            <a:endParaRPr lang="ru-RU" sz="1600" b="1" spc="-55" dirty="0">
              <a:solidFill>
                <a:srgbClr val="002060"/>
              </a:solidFill>
            </a:endParaRPr>
          </a:p>
          <a:p>
            <a:r>
              <a:rPr lang="ru-RU" dirty="0"/>
              <a:t>Составляет комплексный план действий для реализации задач. Организовывает деятельность компании, прогнозирует возможные варианты развития, расставляет приоритеты, оценивает ресурсы (человеческие, временные, финансовые и т.п.) определяет сроки выполнения работы и меры контроля.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9E8DA-D844-4631-B55E-152BB22786D1}"/>
              </a:ext>
            </a:extLst>
          </p:cNvPr>
          <p:cNvSpPr txBox="1"/>
          <p:nvPr/>
        </p:nvSpPr>
        <p:spPr>
          <a:xfrm>
            <a:off x="6718476" y="1169642"/>
            <a:ext cx="5549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-55" dirty="0">
                <a:solidFill>
                  <a:srgbClr val="002060"/>
                </a:solidFill>
              </a:rPr>
              <a:t>Анализ информации и выработка решений</a:t>
            </a:r>
          </a:p>
          <a:p>
            <a:r>
              <a:rPr lang="ru-RU" sz="1600" b="1" spc="-55" dirty="0">
                <a:solidFill>
                  <a:srgbClr val="002060"/>
                </a:solidFill>
                <a:hlinkClick r:id="rId8"/>
              </a:rPr>
              <a:t>https://rsv.ru/other-skills/124/</a:t>
            </a:r>
            <a:endParaRPr lang="ru-RU" sz="1600" b="1" spc="-55" dirty="0">
              <a:solidFill>
                <a:srgbClr val="002060"/>
              </a:solidFill>
            </a:endParaRPr>
          </a:p>
          <a:p>
            <a:r>
              <a:rPr lang="ru-RU" dirty="0"/>
              <a:t>Быстро анализирует и корректно работает с различного рода информацией, устанавливает взаимосвязи между разрозненными данными. Принимает взвешенные решения на основе собранных данных, анализирует риски и потенциальные ограничения, рассматривает возможные альтернативные варианты действий. При необходимости предлагает непопулярные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1290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725486"/>
            <a:ext cx="1131247" cy="8960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1854954" y="270128"/>
            <a:ext cx="9046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A4A70"/>
                </a:solidFill>
                <a:ea typeface="Tahoma"/>
                <a:cs typeface="Tahoma"/>
              </a:rPr>
              <a:t>Индивидуальная траектория развития. Обучение</a:t>
            </a:r>
            <a:endParaRPr lang="ru-RU" sz="3200" dirty="0">
              <a:solidFill>
                <a:srgbClr val="0A4A70"/>
              </a:solidFill>
              <a:ea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0401" y="1363287"/>
            <a:ext cx="72154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roxima Nova"/>
              </a:rPr>
              <a:t>Программа курса:</a:t>
            </a:r>
            <a:endParaRPr lang="ru-RU" dirty="0">
              <a:solidFill>
                <a:srgbClr val="00206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Саморазвитие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Стрессоустойчивость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Proxima Nova"/>
              </a:rPr>
              <a:t>Ориентация на результат</a:t>
            </a:r>
            <a:endParaRPr lang="ru-RU" dirty="0">
              <a:solidFill>
                <a:srgbClr val="00000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Анализ информации и выработка решений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Планирование и организация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Proxima Nova"/>
              </a:rPr>
              <a:t>Партнерство/сотрудничество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 </a:t>
            </a:r>
            <a:endParaRPr lang="ru-RU" dirty="0" smtClean="0">
              <a:solidFill>
                <a:srgbClr val="00000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Proxima Nova"/>
              </a:rPr>
              <a:t>Следование правилам и процедурам</a:t>
            </a:r>
            <a:endParaRPr lang="ru-RU" dirty="0">
              <a:solidFill>
                <a:srgbClr val="000000"/>
              </a:solidFill>
              <a:latin typeface="Proxima Nova"/>
            </a:endParaRPr>
          </a:p>
          <a:p>
            <a:endParaRPr lang="ru-RU" b="1" dirty="0" smtClean="0">
              <a:solidFill>
                <a:srgbClr val="000000"/>
              </a:solidFill>
              <a:latin typeface="Proxima Nova"/>
            </a:endParaRPr>
          </a:p>
          <a:p>
            <a:r>
              <a:rPr lang="en-US" b="1" dirty="0">
                <a:solidFill>
                  <a:srgbClr val="000000"/>
                </a:solidFill>
                <a:latin typeface="Proxima Nova"/>
                <a:hlinkClick r:id="rId5"/>
              </a:rPr>
              <a:t>https://rsv.ru/edu/courses/1/706</a:t>
            </a:r>
            <a:r>
              <a:rPr lang="en-US" b="1" dirty="0" smtClean="0">
                <a:solidFill>
                  <a:srgbClr val="000000"/>
                </a:solidFill>
                <a:latin typeface="Proxima Nova"/>
                <a:hlinkClick r:id="rId5"/>
              </a:rPr>
              <a:t>/</a:t>
            </a:r>
            <a:endParaRPr lang="ru-RU" b="1" dirty="0" smtClean="0">
              <a:solidFill>
                <a:srgbClr val="000000"/>
              </a:solidFill>
              <a:latin typeface="Proxima Nova"/>
            </a:endParaRPr>
          </a:p>
          <a:p>
            <a:endParaRPr lang="ru-RU" b="1" dirty="0">
              <a:solidFill>
                <a:srgbClr val="000000"/>
              </a:solidFill>
              <a:latin typeface="Proxima Nova"/>
            </a:endParaRPr>
          </a:p>
          <a:p>
            <a:endParaRPr lang="ru-RU" b="1" dirty="0" smtClean="0">
              <a:solidFill>
                <a:srgbClr val="000000"/>
              </a:solidFill>
              <a:latin typeface="Proxima Nova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Proxima Nova"/>
              </a:rPr>
              <a:t>После </a:t>
            </a:r>
            <a:r>
              <a:rPr lang="ru-RU" b="1" dirty="0">
                <a:solidFill>
                  <a:srgbClr val="002060"/>
                </a:solidFill>
                <a:latin typeface="Proxima Nova"/>
              </a:rPr>
              <a:t>обучения вы сможете:</a:t>
            </a:r>
            <a:endParaRPr lang="ru-RU" dirty="0">
              <a:solidFill>
                <a:srgbClr val="00206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Развить управленческие компетенции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Чувствовать себя более уверенно в работе с людьми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roxima Nova"/>
              </a:rPr>
              <a:t>Составить индивидуальный план </a:t>
            </a:r>
            <a:r>
              <a:rPr lang="ru-RU" dirty="0" smtClean="0">
                <a:solidFill>
                  <a:srgbClr val="000000"/>
                </a:solidFill>
                <a:latin typeface="Proxima Nova"/>
              </a:rPr>
              <a:t>развития</a:t>
            </a:r>
            <a:endParaRPr lang="ru-RU" b="0" i="0" dirty="0">
              <a:solidFill>
                <a:srgbClr val="000000"/>
              </a:solidFill>
              <a:effectLst/>
              <a:latin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844" y="1363287"/>
            <a:ext cx="3158836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725486"/>
            <a:ext cx="1131247" cy="8960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EBD11E-1597-4425-BC6C-BDA73D54DE2B}"/>
              </a:ext>
            </a:extLst>
          </p:cNvPr>
          <p:cNvSpPr/>
          <p:nvPr/>
        </p:nvSpPr>
        <p:spPr>
          <a:xfrm>
            <a:off x="709154" y="270128"/>
            <a:ext cx="11228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A4A70"/>
                </a:solidFill>
                <a:latin typeface="+mj-lt"/>
                <a:ea typeface="Tahoma"/>
                <a:cs typeface="Tahoma"/>
              </a:rPr>
              <a:t>Прогнозируемый эффект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6223" y="1305035"/>
            <a:ext cx="48344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«Все </a:t>
            </a:r>
            <a:r>
              <a:rPr lang="ru-RU" dirty="0"/>
              <a:t>студенты, прошедшие </a:t>
            </a:r>
            <a:r>
              <a:rPr lang="ru-RU" dirty="0" smtClean="0"/>
              <a:t>оценку и развитие своих компетенций, </a:t>
            </a:r>
            <a:r>
              <a:rPr lang="ru-RU" dirty="0"/>
              <a:t>получат специальный </a:t>
            </a:r>
            <a:r>
              <a:rPr lang="ru-RU" dirty="0" smtClean="0"/>
              <a:t>сертификат (вкладыш к диплому), </a:t>
            </a:r>
            <a:r>
              <a:rPr lang="ru-RU" dirty="0"/>
              <a:t>содержащий полную информацию о развитии их надпрофессиональных компетенций. </a:t>
            </a:r>
            <a:endParaRPr lang="ru-RU" dirty="0" smtClean="0"/>
          </a:p>
          <a:p>
            <a:pPr algn="just"/>
            <a:r>
              <a:rPr lang="ru-RU" dirty="0" smtClean="0"/>
              <a:t>Этот сертификат  </a:t>
            </a:r>
            <a:r>
              <a:rPr lang="ru-RU" dirty="0"/>
              <a:t>станет знаком качества для работодателя. </a:t>
            </a:r>
            <a:endParaRPr lang="ru-RU" dirty="0" smtClean="0"/>
          </a:p>
          <a:p>
            <a:pPr algn="just"/>
            <a:r>
              <a:rPr lang="ru-RU" dirty="0" smtClean="0"/>
              <a:t>Результаты </a:t>
            </a:r>
            <a:r>
              <a:rPr lang="ru-RU" dirty="0"/>
              <a:t>оценки будут передаваться по желанию студентов и на другие платформы, в том числе на специализированные порталы для поиска работы.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(</a:t>
            </a:r>
            <a:r>
              <a:rPr lang="ru-RU" dirty="0"/>
              <a:t>https://t.me/akomissarov2022).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897" y="933837"/>
            <a:ext cx="3962743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8"/>
            <a:ext cx="463336" cy="6858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334D37-E789-4C95-A0CB-A89733F1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4" y="5725486"/>
            <a:ext cx="1131247" cy="8960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CD9413-8B0D-478F-A822-EC5B72524BF1}"/>
              </a:ext>
            </a:extLst>
          </p:cNvPr>
          <p:cNvSpPr/>
          <p:nvPr/>
        </p:nvSpPr>
        <p:spPr>
          <a:xfrm>
            <a:off x="3104226" y="292480"/>
            <a:ext cx="7960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A4A70"/>
                </a:solidFill>
                <a:latin typeface="+mj-lt"/>
                <a:ea typeface="Tahoma"/>
                <a:cs typeface="Tahoma"/>
              </a:rPr>
              <a:t>Результат </a:t>
            </a:r>
            <a:r>
              <a:rPr lang="ru-RU" sz="3200" b="1" dirty="0" smtClean="0">
                <a:solidFill>
                  <a:srgbClr val="0A4A70"/>
                </a:solidFill>
                <a:latin typeface="+mj-lt"/>
                <a:ea typeface="Tahoma"/>
                <a:cs typeface="Tahoma"/>
              </a:rPr>
              <a:t>проекта «Центр компетенций»</a:t>
            </a:r>
            <a:endParaRPr lang="ru-RU" sz="3200" b="1" dirty="0">
              <a:solidFill>
                <a:srgbClr val="0A4A70"/>
              </a:solidFill>
              <a:latin typeface="+mj-lt"/>
              <a:ea typeface="Tahoma"/>
              <a:cs typeface="Tahom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016060-CB62-4B14-AE78-091F35150475}"/>
              </a:ext>
            </a:extLst>
          </p:cNvPr>
          <p:cNvSpPr/>
          <p:nvPr/>
        </p:nvSpPr>
        <p:spPr>
          <a:xfrm>
            <a:off x="4930922" y="1521152"/>
            <a:ext cx="64691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pc="-55" dirty="0">
              <a:cs typeface="Cambria"/>
            </a:endParaRPr>
          </a:p>
          <a:p>
            <a:pPr algn="just"/>
            <a:r>
              <a:rPr lang="ru-RU" spc="-55" dirty="0">
                <a:cs typeface="Cambria"/>
              </a:rPr>
              <a:t>1</a:t>
            </a:r>
            <a:r>
              <a:rPr lang="ru-RU" spc="-55" dirty="0" smtClean="0">
                <a:cs typeface="Cambria"/>
              </a:rPr>
              <a:t>. Востребованность </a:t>
            </a:r>
            <a:r>
              <a:rPr lang="ru-RU" spc="-55" dirty="0">
                <a:cs typeface="Cambria"/>
              </a:rPr>
              <a:t>молодых специалистов (выпускников вуза) на рынке труда за счет развития компетенций</a:t>
            </a:r>
            <a:r>
              <a:rPr lang="en-US" spc="-55" dirty="0">
                <a:cs typeface="Cambria"/>
              </a:rPr>
              <a:t> Soft </a:t>
            </a:r>
            <a:r>
              <a:rPr lang="en-US" spc="-55" dirty="0" smtClean="0">
                <a:cs typeface="Cambria"/>
              </a:rPr>
              <a:t>skills</a:t>
            </a:r>
            <a:r>
              <a:rPr lang="ru-RU" spc="-55" dirty="0" smtClean="0">
                <a:cs typeface="Cambria"/>
              </a:rPr>
              <a:t>.</a:t>
            </a:r>
            <a:endParaRPr lang="ru-RU" spc="-55" dirty="0">
              <a:cs typeface="Cambria"/>
            </a:endParaRPr>
          </a:p>
          <a:p>
            <a:endParaRPr lang="ru-RU" spc="-55" dirty="0">
              <a:cs typeface="Cambria"/>
            </a:endParaRPr>
          </a:p>
          <a:p>
            <a:pPr algn="just"/>
            <a:r>
              <a:rPr lang="ru-RU" spc="-55" dirty="0">
                <a:cs typeface="Cambria"/>
              </a:rPr>
              <a:t>2</a:t>
            </a:r>
            <a:r>
              <a:rPr lang="ru-RU" spc="-55" dirty="0" smtClean="0">
                <a:cs typeface="Cambria"/>
              </a:rPr>
              <a:t>. Возможность </a:t>
            </a:r>
            <a:r>
              <a:rPr lang="ru-RU" spc="-55" dirty="0">
                <a:cs typeface="Cambria"/>
              </a:rPr>
              <a:t>карьерного </a:t>
            </a:r>
            <a:r>
              <a:rPr lang="ru-RU" spc="-55" dirty="0" smtClean="0">
                <a:cs typeface="Cambria"/>
              </a:rPr>
              <a:t>развития студентов </a:t>
            </a:r>
            <a:r>
              <a:rPr lang="ru-RU" spc="-55" dirty="0">
                <a:cs typeface="Cambria"/>
              </a:rPr>
              <a:t>(выпускников вуза) за счет раннего построения индивидуальной траектории развития,   карьерного сопровождения и консультирования </a:t>
            </a:r>
            <a:r>
              <a:rPr lang="ru-RU" spc="-55" dirty="0" smtClean="0">
                <a:cs typeface="Cambria"/>
              </a:rPr>
              <a:t>студента.</a:t>
            </a:r>
          </a:p>
          <a:p>
            <a:pPr algn="just"/>
            <a:endParaRPr lang="ru-RU" spc="-55" dirty="0" smtClean="0">
              <a:cs typeface="Cambria"/>
            </a:endParaRPr>
          </a:p>
          <a:p>
            <a:pPr algn="just"/>
            <a:r>
              <a:rPr lang="ru-RU" spc="-55" dirty="0">
                <a:cs typeface="Cambria"/>
              </a:rPr>
              <a:t> 3</a:t>
            </a:r>
            <a:r>
              <a:rPr lang="ru-RU" spc="-55" dirty="0" smtClean="0">
                <a:cs typeface="Cambria"/>
              </a:rPr>
              <a:t>. Успешная адаптация выпускников на рынке труда, закрепление в профессии (в период 1-3 года) после окончания обучения в вузе.</a:t>
            </a:r>
          </a:p>
          <a:p>
            <a:pPr algn="just"/>
            <a:endParaRPr lang="ru-RU" spc="-55" dirty="0" smtClean="0">
              <a:cs typeface="Cambria"/>
            </a:endParaRPr>
          </a:p>
          <a:p>
            <a:pPr algn="just"/>
            <a:r>
              <a:rPr lang="ru-RU" spc="-55" dirty="0">
                <a:cs typeface="Cambria"/>
              </a:rPr>
              <a:t> </a:t>
            </a:r>
          </a:p>
          <a:p>
            <a:pPr algn="just"/>
            <a:endParaRPr lang="ru-RU" spc="-55" dirty="0">
              <a:cs typeface="Cambri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4" y="1369698"/>
            <a:ext cx="4205291" cy="4205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494" y="4724126"/>
            <a:ext cx="3555629" cy="20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F3F3F"/>
      </a:dk1>
      <a:lt1>
        <a:sysClr val="window" lastClr="FFFFFF"/>
      </a:lt1>
      <a:dk2>
        <a:srgbClr val="BFBFBF"/>
      </a:dk2>
      <a:lt2>
        <a:srgbClr val="FFFFFF"/>
      </a:lt2>
      <a:accent1>
        <a:srgbClr val="C00000"/>
      </a:accent1>
      <a:accent2>
        <a:srgbClr val="E84C22"/>
      </a:accent2>
      <a:accent3>
        <a:srgbClr val="D8D8D8"/>
      </a:accent3>
      <a:accent4>
        <a:srgbClr val="F2F2F2"/>
      </a:accent4>
      <a:accent5>
        <a:srgbClr val="F2F2F2"/>
      </a:accent5>
      <a:accent6>
        <a:srgbClr val="B22600"/>
      </a:accent6>
      <a:hlink>
        <a:srgbClr val="C00000"/>
      </a:hlink>
      <a:folHlink>
        <a:srgbClr val="0C0C0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7" id="{10B694DD-06F6-4F6C-AF76-31873DFF6173}" vid="{FC9DA752-2F9F-46BE-95D5-6AB40AF894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5</Template>
  <TotalTime>5474</TotalTime>
  <Words>747</Words>
  <Application>Microsoft Office PowerPoint</Application>
  <PresentationFormat>Широкоэкранный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Proxima Nova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298</cp:revision>
  <cp:lastPrinted>2022-03-14T14:29:44Z</cp:lastPrinted>
  <dcterms:created xsi:type="dcterms:W3CDTF">2021-04-06T14:42:59Z</dcterms:created>
  <dcterms:modified xsi:type="dcterms:W3CDTF">2022-10-17T10:32:22Z</dcterms:modified>
</cp:coreProperties>
</file>